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686" autoAdjust="0"/>
  </p:normalViewPr>
  <p:slideViewPr>
    <p:cSldViewPr>
      <p:cViewPr>
        <p:scale>
          <a:sx n="83" d="100"/>
          <a:sy n="83" d="100"/>
        </p:scale>
        <p:origin x="-926" y="-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9" y="9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C2DA2E9-91B6-417B-A359-C7C41E562B6F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90793D9-FC12-44DC-97EC-1C01ECC49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91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846105-3BC3-4DA6-8F60-F11F1D0B2E6F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D0DEA4-7C72-45D7-B485-B205D0D5E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106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861E20-0967-46B1-9437-D345DDA7D35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2D3B7A-9A2B-4D92-8BB6-8692915700FE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3BF41-FC73-4AE3-BC2F-75B344195E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F77861-94A0-44FD-807E-5EAB87B48CC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EE406-D9D0-41C6-863C-67ADAA9EDD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DA155-450B-4FCB-9C72-CC282BEBD72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F3322-D6BD-4C6A-BA2A-39C1F6F6C4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3B5210-F2B6-422A-8079-74883E6A9E8B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2EF0C-D93D-4F09-8792-2400910CED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08DB0E-1985-4227-91F9-2CA4F10DFF0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9A2367-7B7E-43B1-BF3C-4C3409FEEB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131A1-9363-44A9-BF1F-5ED4C376E828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BACB3-D222-4B13-9BA2-175FF165EF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10D65B-5938-41CF-980C-51BA43A596F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30E6C-7F02-4040-A4B5-A1835EDCD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BEDE-4CE2-45B1-A18E-F5BCC2E2C84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29028-46AC-4BA5-88E2-0EFD0FE661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10F3C8-F2E6-4B70-8615-24A628DB5C4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A466DA-C7AA-464B-A1D5-F98093C8F6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241F9C-6D97-470C-9B32-A5D638DBE5DA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A61B4-43E8-4623-8707-62F8FECF25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A4B2F-06B5-4BA8-AF30-CB55A1D30185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3E047-47D1-42FD-9AD9-848933007F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D01DF16-EEC0-4360-AC61-69691725DC8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B2D9FCB-7538-452E-9943-8A57737497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42875" y="1628800"/>
            <a:ext cx="8643937" cy="295232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18288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5400" dirty="0" smtClean="0">
                <a:latin typeface="Georgia" pitchFamily="18" charset="0"/>
              </a:rPr>
              <a:t>Тема: </a:t>
            </a:r>
            <a:r>
              <a:rPr lang="ru-RU" sz="5400" dirty="0">
                <a:latin typeface="Georgia" pitchFamily="18" charset="0"/>
              </a:rPr>
              <a:t>Сейсмическое </a:t>
            </a:r>
            <a:r>
              <a:rPr lang="ru-RU" sz="5400" dirty="0" smtClean="0">
                <a:latin typeface="Georgia" pitchFamily="18" charset="0"/>
              </a:rPr>
              <a:t>районирование и микрорайонирование. </a:t>
            </a:r>
            <a:endParaRPr lang="ru-RU" sz="5400" dirty="0">
              <a:latin typeface="Georg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r>
              <a:rPr lang="ru-RU" sz="4800" dirty="0">
                <a:solidFill>
                  <a:srgbClr val="0070C0"/>
                </a:solidFill>
              </a:rPr>
              <a:t>2 Сейсмичность территории Республики </a:t>
            </a:r>
            <a:r>
              <a:rPr lang="ru-RU" sz="4800" dirty="0" smtClean="0">
                <a:solidFill>
                  <a:srgbClr val="0070C0"/>
                </a:solidFill>
              </a:rPr>
              <a:t>Казахстан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800" dirty="0"/>
              <a:t>Среди потенциально опасных стихийных бедствий для Казахстана, по данным Агентства по чрезвычайным ситуациям РК, землетрясения занимают первое место.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80823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 smtClean="0"/>
              <a:t>Этой </a:t>
            </a:r>
            <a:r>
              <a:rPr lang="ru-RU" sz="3600" dirty="0"/>
              <a:t>опасности  подвержено около 6 миллионов </a:t>
            </a:r>
            <a:r>
              <a:rPr lang="ru-RU" sz="3600" dirty="0" err="1"/>
              <a:t>казахстанцев</a:t>
            </a:r>
            <a:r>
              <a:rPr lang="ru-RU" sz="3600" dirty="0"/>
              <a:t> и около 450 тысяч квадратных километров территории республики. В сейсмоопасной зоне расположено 27 городов и более 400 населенных пунктов. На этой территории находится около 40  процентов промышленного потенциала республики.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40039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 smtClean="0"/>
              <a:t>Тогда </a:t>
            </a:r>
            <a:r>
              <a:rPr lang="ru-RU" sz="3600" dirty="0"/>
              <a:t>как согласно карты сейсмического районирования 1978 года сейсмоопасные районы Казахстана по площади состав­ляют около 20 % от всей территории республики и по абсо­лютным размерам занимают второе место в СССР, уступая только сейсмоопасной территории Российской Федерации.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06011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4000" dirty="0" smtClean="0"/>
              <a:t>В </a:t>
            </a:r>
            <a:r>
              <a:rPr lang="ru-RU" sz="4000" dirty="0"/>
              <a:t>этих районах Казахстана проживает около 35% его на­селения. В 7-8-балльной зоне расположены такие крупные про­мышленные и культурные центры республики, как города Джамбул, Талды-Курган, Чимкент, а в 9-10-балльной зо­не - Алма-Ата, столица Казахской ССР.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764518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r>
              <a:rPr lang="ru-RU" sz="3600" dirty="0"/>
              <a:t>Сейсмическое районирование Республики Казахстан выполне­но в Институте сейсмологии Министерства образования и науки РК крупными учеными (академиками и докторами наук) и специа­листами: А.К </a:t>
            </a:r>
            <a:r>
              <a:rPr lang="ru-RU" sz="3600" dirty="0" err="1"/>
              <a:t>Курскеев</a:t>
            </a:r>
            <a:r>
              <a:rPr lang="ru-RU" sz="3600" dirty="0"/>
              <a:t>, А.В. </a:t>
            </a:r>
            <a:r>
              <a:rPr lang="ru-RU" sz="3600" dirty="0" err="1"/>
              <a:t>Тимуш</a:t>
            </a:r>
            <a:r>
              <a:rPr lang="ru-RU" sz="3600" dirty="0"/>
              <a:t>, </a:t>
            </a:r>
            <a:r>
              <a:rPr lang="ru-RU" sz="3600" dirty="0" err="1"/>
              <a:t>В.И.Шацилов</a:t>
            </a:r>
            <a:r>
              <a:rPr lang="ru-RU" sz="3600" dirty="0"/>
              <a:t>, </a:t>
            </a:r>
            <a:r>
              <a:rPr lang="ru-RU" sz="3600" dirty="0" err="1"/>
              <a:t>А.Сьщыков</a:t>
            </a:r>
            <a:r>
              <a:rPr lang="ru-RU" sz="3600" dirty="0"/>
              <a:t>, </a:t>
            </a:r>
            <a:r>
              <a:rPr lang="ru-RU" sz="3600" dirty="0" err="1"/>
              <a:t>П.И.Горбунов</a:t>
            </a:r>
            <a:r>
              <a:rPr lang="ru-RU" sz="3600" dirty="0"/>
              <a:t>, А.Д. </a:t>
            </a:r>
            <a:r>
              <a:rPr lang="ru-RU" sz="3600" dirty="0" err="1"/>
              <a:t>Сыдыкова</a:t>
            </a:r>
            <a:r>
              <a:rPr lang="ru-RU" sz="3600" dirty="0"/>
              <a:t>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319811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r>
              <a:rPr lang="ru-RU" sz="4000" dirty="0"/>
              <a:t>Среди сильных землетрясений Казахстана хотелось бы кратко остановиться на двух сравнительно недавних землетрясениях -  </a:t>
            </a:r>
            <a:r>
              <a:rPr lang="ru-RU" sz="4000" dirty="0">
                <a:solidFill>
                  <a:srgbClr val="0070C0"/>
                </a:solidFill>
              </a:rPr>
              <a:t>Жаланаш-</a:t>
            </a:r>
            <a:r>
              <a:rPr lang="ru-RU" sz="4000" dirty="0" err="1">
                <a:solidFill>
                  <a:srgbClr val="0070C0"/>
                </a:solidFill>
              </a:rPr>
              <a:t>Тюпском</a:t>
            </a:r>
            <a:r>
              <a:rPr lang="ru-RU" sz="4000" dirty="0"/>
              <a:t> -1978 г. с М=7,0 и  </a:t>
            </a:r>
            <a:r>
              <a:rPr lang="ru-RU" sz="4000" dirty="0" err="1"/>
              <a:t>Зайсанском</a:t>
            </a:r>
            <a:r>
              <a:rPr lang="ru-RU" sz="4000" dirty="0"/>
              <a:t> 1990 с М=7,0.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3827837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i="1" dirty="0">
                <a:solidFill>
                  <a:srgbClr val="002060"/>
                </a:solidFill>
              </a:rPr>
              <a:t>Вблизи эпицентра землетрясения преобладали деревянные рубленые постройки. Как показали обследования, в большинстве случаев строились они некачественно с существенными дефектами, в результате  чего они получили наибольшие повреждения. </a:t>
            </a:r>
          </a:p>
          <a:p>
            <a:pPr algn="l"/>
            <a:r>
              <a:rPr lang="ru-RU" sz="3200" i="1" dirty="0">
                <a:solidFill>
                  <a:srgbClr val="002060"/>
                </a:solidFill>
              </a:rPr>
              <a:t>В горных районах зафиксированы обвалы и камнепады, крупные снежные сходы и трещины в грунтах.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3877781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7993261" cy="5184576"/>
          </a:xfrm>
        </p:spPr>
        <p:txBody>
          <a:bodyPr/>
          <a:lstStyle/>
          <a:p>
            <a:pPr algn="l"/>
            <a:r>
              <a:rPr lang="ru-RU" sz="3600" b="1" dirty="0" err="1" smtClean="0">
                <a:solidFill>
                  <a:srgbClr val="0070C0"/>
                </a:solidFill>
              </a:rPr>
              <a:t>Зайсанское</a:t>
            </a:r>
            <a:r>
              <a:rPr lang="ru-RU" sz="3600" b="1" dirty="0" smtClean="0">
                <a:solidFill>
                  <a:srgbClr val="0070C0"/>
                </a:solidFill>
              </a:rPr>
              <a:t> </a:t>
            </a:r>
            <a:r>
              <a:rPr lang="ru-RU" sz="3600" b="1" dirty="0">
                <a:solidFill>
                  <a:srgbClr val="0070C0"/>
                </a:solidFill>
              </a:rPr>
              <a:t>землетрясение</a:t>
            </a:r>
            <a:r>
              <a:rPr lang="ru-RU" sz="3600" dirty="0">
                <a:solidFill>
                  <a:srgbClr val="0070C0"/>
                </a:solidFill>
              </a:rPr>
              <a:t> </a:t>
            </a:r>
            <a:r>
              <a:rPr lang="ru-RU" sz="3600" dirty="0"/>
              <a:t>14 июня 1990 г. с М=7,0 произошло в пределах считавшейся слабоактивной в сейсмическом отношении </a:t>
            </a:r>
            <a:r>
              <a:rPr lang="ru-RU" sz="3600" dirty="0" err="1"/>
              <a:t>Зайсанской</a:t>
            </a:r>
            <a:r>
              <a:rPr lang="ru-RU" sz="3600" dirty="0"/>
              <a:t> впадины. Из-за </a:t>
            </a:r>
            <a:r>
              <a:rPr lang="ru-RU" sz="3600" dirty="0" err="1"/>
              <a:t>заглубленности</a:t>
            </a:r>
            <a:r>
              <a:rPr lang="ru-RU" sz="3600" dirty="0"/>
              <a:t> очага землетрясения (Н=30 км) его интенсивность на поверхности Земли не превышала </a:t>
            </a:r>
            <a:r>
              <a:rPr lang="en-US" sz="3600" dirty="0"/>
              <a:t>YIII</a:t>
            </a:r>
            <a:r>
              <a:rPr lang="ru-RU" sz="3600" dirty="0"/>
              <a:t> баллов.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6137122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137277" cy="5184576"/>
          </a:xfrm>
        </p:spPr>
        <p:txBody>
          <a:bodyPr/>
          <a:lstStyle/>
          <a:p>
            <a:pPr algn="l"/>
            <a:r>
              <a:rPr lang="ru-RU" sz="4000" i="1" dirty="0">
                <a:solidFill>
                  <a:srgbClr val="002060"/>
                </a:solidFill>
              </a:rPr>
              <a:t>В эпицентральной зоне </a:t>
            </a:r>
            <a:r>
              <a:rPr lang="ru-RU" sz="4000" i="1" dirty="0" err="1">
                <a:solidFill>
                  <a:srgbClr val="002060"/>
                </a:solidFill>
              </a:rPr>
              <a:t>Зайсанского</a:t>
            </a:r>
            <a:r>
              <a:rPr lang="ru-RU" sz="4000" i="1" dirty="0">
                <a:solidFill>
                  <a:srgbClr val="002060"/>
                </a:solidFill>
              </a:rPr>
              <a:t> землетрясения преобладают постройки их местных материалов (саман, бутовый камень), которые получили существенные повреждения вплоть до полного обрушения внутренних стен.  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0885005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1599</TotalTime>
  <Words>397</Words>
  <Application>Microsoft Office PowerPoint</Application>
  <PresentationFormat>Экран (4:3)</PresentationFormat>
  <Paragraphs>33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Тема: Сейсмическое районирование и микрорайонирование.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Психологические аспекты в западно-европейской эстетике и теории архитектуры.</dc:title>
  <dc:creator>Пользователь Windows</dc:creator>
  <cp:lastModifiedBy>Home</cp:lastModifiedBy>
  <cp:revision>207</cp:revision>
  <cp:lastPrinted>2015-09-22T04:17:43Z</cp:lastPrinted>
  <dcterms:created xsi:type="dcterms:W3CDTF">2015-03-02T14:03:35Z</dcterms:created>
  <dcterms:modified xsi:type="dcterms:W3CDTF">2024-01-28T05:39:42Z</dcterms:modified>
</cp:coreProperties>
</file>